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sldIdLst>
    <p:sldId id="831" r:id="rId5"/>
    <p:sldId id="836" r:id="rId6"/>
    <p:sldId id="837" r:id="rId7"/>
    <p:sldId id="838" r:id="rId8"/>
    <p:sldId id="839" r:id="rId9"/>
    <p:sldId id="840" r:id="rId10"/>
    <p:sldId id="841" r:id="rId11"/>
    <p:sldId id="842" r:id="rId12"/>
    <p:sldId id="843" r:id="rId13"/>
    <p:sldId id="844" r:id="rId14"/>
    <p:sldId id="845" r:id="rId15"/>
    <p:sldId id="846" r:id="rId16"/>
    <p:sldId id="847" r:id="rId17"/>
    <p:sldId id="850" r:id="rId18"/>
    <p:sldId id="851" r:id="rId19"/>
    <p:sldId id="848" r:id="rId20"/>
    <p:sldId id="852" r:id="rId21"/>
    <p:sldId id="849" r:id="rId22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50"/>
            <p14:sldId id="851"/>
            <p14:sldId id="848"/>
            <p14:sldId id="852"/>
            <p14:sldId id="8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F5A2"/>
    <a:srgbClr val="0070C0"/>
    <a:srgbClr val="F26A0E"/>
    <a:srgbClr val="F1A00F"/>
    <a:srgbClr val="404040"/>
    <a:srgbClr val="1C1C1C"/>
    <a:srgbClr val="DEDEDE"/>
    <a:srgbClr val="66FFCC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5"/>
    <p:restoredTop sz="94118"/>
  </p:normalViewPr>
  <p:slideViewPr>
    <p:cSldViewPr snapToGrid="0">
      <p:cViewPr>
        <p:scale>
          <a:sx n="106" d="100"/>
          <a:sy n="106" d="100"/>
        </p:scale>
        <p:origin x="312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26/09/2022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xmlns="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xmlns="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xmlns="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xmlns="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xmlns="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xmlns="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xmlns="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xmlns="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xmlns="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xmlns="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xmlns="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xmlns="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xmlns="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xmlns="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xmlns="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xmlns="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xmlns="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xmlns="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xmlns="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https://codecarbon.io/" TargetMode="Externa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.png"/><Relationship Id="rId3" Type="http://schemas.openxmlformats.org/officeDocument/2006/relationships/hyperlink" Target="https://www.reuters.com/article/uk-health-coronavirus-italy-robots-idUKKBN21J68H?edition-redirect=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oxmode.com/funniest-chatbot-fails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5.xml"/><Relationship Id="rId2" Type="http://schemas.openxmlformats.org/officeDocument/2006/relationships/hyperlink" Target="ttps://artificialintelligence-news.com/2020/10/28/medical-chatbot-openai-gpt3-patient-kill-themselv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Text%20has%20the%20potential%20to%20contain%20significant%20amounts%20of%20personal%20information" TargetMode="Externa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2184921"/>
            <a:ext cx="4353561" cy="690253"/>
          </a:xfrm>
        </p:spPr>
        <p:txBody>
          <a:bodyPr/>
          <a:lstStyle/>
          <a:p>
            <a:r>
              <a:rPr lang="en-US" dirty="0"/>
              <a:t>Principles of responsible AI development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833485"/>
            <a:ext cx="4353560" cy="454025"/>
          </a:xfrm>
        </p:spPr>
        <p:txBody>
          <a:bodyPr/>
          <a:lstStyle/>
          <a:p>
            <a:r>
              <a:rPr lang="en-GB" dirty="0" smtClean="0"/>
              <a:t>Julia 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937547"/>
            <a:ext cx="8038433" cy="3093032"/>
          </a:xfrm>
        </p:spPr>
        <p:txBody>
          <a:bodyPr>
            <a:noAutofit/>
          </a:bodyPr>
          <a:lstStyle/>
          <a:p>
            <a:r>
              <a:rPr lang="en-US" sz="1600" dirty="0"/>
              <a:t>Carefully observe compliance requirements (e.g., GDPR)</a:t>
            </a:r>
          </a:p>
          <a:p>
            <a:r>
              <a:rPr lang="en-US" sz="1600" dirty="0"/>
              <a:t>Protect data: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</a:t>
            </a:r>
            <a:r>
              <a:rPr lang="en-US" sz="1600" dirty="0" err="1">
                <a:solidFill>
                  <a:schemeClr val="bg1"/>
                </a:solidFill>
              </a:rPr>
              <a:t>anonymisation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dirty="0" err="1">
                <a:solidFill>
                  <a:schemeClr val="bg1"/>
                </a:solidFill>
              </a:rPr>
              <a:t>pseudonymisation</a:t>
            </a:r>
            <a:r>
              <a:rPr lang="en-US" sz="1600" dirty="0">
                <a:solidFill>
                  <a:schemeClr val="bg1"/>
                </a:solidFill>
              </a:rPr>
              <a:t> techniques (understand their flaws before using them) 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K-anonymity </a:t>
            </a:r>
            <a:r>
              <a:rPr lang="en-US" sz="1600" dirty="0">
                <a:solidFill>
                  <a:schemeClr val="bg1"/>
                </a:solidFill>
              </a:rPr>
              <a:t>(1998, Sweeney &amp; </a:t>
            </a:r>
            <a:r>
              <a:rPr lang="en-US" sz="1600" dirty="0" err="1">
                <a:solidFill>
                  <a:schemeClr val="bg1"/>
                </a:solidFill>
              </a:rPr>
              <a:t>Samarati</a:t>
            </a:r>
            <a:r>
              <a:rPr lang="en-US" sz="1600" dirty="0">
                <a:solidFill>
                  <a:schemeClr val="bg1"/>
                </a:solidFill>
              </a:rPr>
              <a:t>) – make quasi-identifiers </a:t>
            </a:r>
            <a:r>
              <a:rPr lang="en-US" sz="1600" dirty="0" smtClean="0">
                <a:solidFill>
                  <a:schemeClr val="bg1"/>
                </a:solidFill>
              </a:rPr>
              <a:t>look alike (e.g</a:t>
            </a:r>
            <a:r>
              <a:rPr lang="en-US" sz="1600" dirty="0">
                <a:solidFill>
                  <a:schemeClr val="bg1"/>
                </a:solidFill>
              </a:rPr>
              <a:t>., age could be a range)</a:t>
            </a:r>
          </a:p>
          <a:p>
            <a:r>
              <a:rPr lang="en-US" sz="1600" dirty="0"/>
              <a:t>Protect </a:t>
            </a:r>
            <a:r>
              <a:rPr lang="en-US" sz="1600" dirty="0" smtClean="0"/>
              <a:t>models by u</a:t>
            </a:r>
            <a:r>
              <a:rPr lang="en-US" sz="1600" dirty="0" smtClean="0">
                <a:solidFill>
                  <a:schemeClr val="bg1"/>
                </a:solidFill>
              </a:rPr>
              <a:t>sing </a:t>
            </a:r>
            <a:r>
              <a:rPr lang="en-US" sz="1600" dirty="0">
                <a:solidFill>
                  <a:schemeClr val="bg1"/>
                </a:solidFill>
              </a:rPr>
              <a:t>techniques to prevent </a:t>
            </a:r>
            <a:r>
              <a:rPr lang="en-US" sz="1600" dirty="0" err="1" smtClean="0">
                <a:solidFill>
                  <a:schemeClr val="bg1"/>
                </a:solidFill>
              </a:rPr>
              <a:t>memorisation</a:t>
            </a:r>
            <a:r>
              <a:rPr lang="en-US" sz="1600" dirty="0" smtClean="0">
                <a:solidFill>
                  <a:schemeClr val="bg1"/>
                </a:solidFill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Differential Privacy - method to get aggregate statistics over training examples by adding noise to the model updates during learning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Federated </a:t>
            </a:r>
            <a:r>
              <a:rPr lang="en-US" sz="1600" dirty="0">
                <a:solidFill>
                  <a:schemeClr val="bg1"/>
                </a:solidFill>
              </a:rPr>
              <a:t>Learning – learn aggregated model </a:t>
            </a:r>
            <a:r>
              <a:rPr lang="en-US" sz="1600" dirty="0" smtClean="0">
                <a:solidFill>
                  <a:schemeClr val="bg1"/>
                </a:solidFill>
              </a:rPr>
              <a:t>by averaging over distributed groups of training examples</a:t>
            </a:r>
          </a:p>
          <a:p>
            <a:pPr marL="717550" lvl="2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</a:rPr>
              <a:t>More in Lesson </a:t>
            </a:r>
            <a:r>
              <a:rPr lang="en-US" sz="1600" b="1" dirty="0"/>
              <a:t>AI1.3. Algorithms and tools for preserving privacy</a:t>
            </a:r>
            <a:endParaRPr lang="en-US" sz="1600" dirty="0">
              <a:solidFill>
                <a:prstClr val="white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600" dirty="0" smtClean="0"/>
          </a:p>
          <a:p>
            <a:pPr lvl="1"/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Privacy: Solutions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278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140579"/>
            <a:ext cx="5391484" cy="1449301"/>
          </a:xfrm>
        </p:spPr>
        <p:txBody>
          <a:bodyPr>
            <a:noAutofit/>
          </a:bodyPr>
          <a:lstStyle/>
          <a:p>
            <a:r>
              <a:rPr lang="en-US" sz="1600" dirty="0"/>
              <a:t>Data-driven </a:t>
            </a:r>
            <a:r>
              <a:rPr lang="en-US" sz="1600" dirty="0" smtClean="0"/>
              <a:t>machine learning </a:t>
            </a:r>
            <a:r>
              <a:rPr lang="en-US" sz="1600" dirty="0"/>
              <a:t>methods are not that </a:t>
            </a:r>
            <a:r>
              <a:rPr lang="en-US" sz="1600" dirty="0" smtClean="0"/>
              <a:t>intuitive</a:t>
            </a:r>
          </a:p>
          <a:p>
            <a:pPr marL="719800" lvl="2" indent="-288000">
              <a:spcAft>
                <a:spcPts val="80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Learning from experience without clearly defined defined human-readable </a:t>
            </a:r>
            <a:r>
              <a:rPr lang="en-US" sz="1600" dirty="0" smtClean="0">
                <a:solidFill>
                  <a:schemeClr val="bg1"/>
                </a:solidFill>
              </a:rPr>
              <a:t>relations</a:t>
            </a:r>
            <a:endParaRPr lang="en-US" sz="1600" dirty="0" smtClean="0"/>
          </a:p>
          <a:p>
            <a:r>
              <a:rPr lang="en-US" sz="1600" dirty="0" smtClean="0"/>
              <a:t>State-of-the-art </a:t>
            </a:r>
            <a:r>
              <a:rPr lang="en-US" sz="1600" dirty="0"/>
              <a:t>neural </a:t>
            </a:r>
            <a:r>
              <a:rPr lang="en-US" sz="1600" dirty="0" smtClean="0"/>
              <a:t>AI models are “black boxes”:</a:t>
            </a:r>
            <a:r>
              <a:rPr lang="en-US" sz="1600" dirty="0"/>
              <a:t> 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They </a:t>
            </a:r>
            <a:r>
              <a:rPr lang="en-US" sz="1600" dirty="0">
                <a:solidFill>
                  <a:schemeClr val="bg1"/>
                </a:solidFill>
              </a:rPr>
              <a:t>can approximate any function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However, </a:t>
            </a:r>
            <a:r>
              <a:rPr lang="en-US" sz="1600" dirty="0" smtClean="0">
                <a:solidFill>
                  <a:schemeClr val="bg1"/>
                </a:solidFill>
              </a:rPr>
              <a:t>they do not provide any </a:t>
            </a:r>
            <a:r>
              <a:rPr lang="en-US" sz="1600" dirty="0">
                <a:solidFill>
                  <a:schemeClr val="bg1"/>
                </a:solidFill>
              </a:rPr>
              <a:t>insight on the function being approximated  </a:t>
            </a:r>
          </a:p>
          <a:p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Transparency: Problems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14" y="641017"/>
            <a:ext cx="1224213" cy="122421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29850"/>
              </p:ext>
            </p:extLst>
          </p:nvPr>
        </p:nvGraphicFramePr>
        <p:xfrm>
          <a:off x="6017293" y="2192155"/>
          <a:ext cx="1158041" cy="177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41"/>
              </a:tblGrid>
              <a:tr h="3775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</a:tr>
              <a:tr h="3775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</a:tr>
              <a:tr h="3775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</a:tr>
              <a:tr h="3775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15163"/>
              </p:ext>
            </p:extLst>
          </p:nvPr>
        </p:nvGraphicFramePr>
        <p:xfrm>
          <a:off x="7625345" y="2170365"/>
          <a:ext cx="1014666" cy="1783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666"/>
              </a:tblGrid>
              <a:tr h="4118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AI apple</a:t>
                      </a:r>
                      <a:endParaRPr lang="en-US" dirty="0"/>
                    </a:p>
                  </a:txBody>
                  <a:tcPr/>
                </a:tc>
              </a:tr>
              <a:tr h="4118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</a:tr>
              <a:tr h="3603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603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07926"/>
            <a:ext cx="8182811" cy="1393837"/>
          </a:xfrm>
        </p:spPr>
        <p:txBody>
          <a:bodyPr>
            <a:noAutofit/>
          </a:bodyPr>
          <a:lstStyle/>
          <a:p>
            <a:r>
              <a:rPr lang="en-US" sz="1600" dirty="0" smtClean="0"/>
              <a:t>Ethically permissible design, implementation and outcome </a:t>
            </a:r>
            <a:r>
              <a:rPr lang="en-US" sz="1600" dirty="0"/>
              <a:t>of the AI system</a:t>
            </a:r>
          </a:p>
          <a:p>
            <a:r>
              <a:rPr lang="en-US" sz="1600" dirty="0"/>
              <a:t>Ability of the AI system to explain its </a:t>
            </a:r>
            <a:r>
              <a:rPr lang="en-US" sz="1600" dirty="0" smtClean="0"/>
              <a:t>decisions:</a:t>
            </a:r>
            <a:endParaRPr lang="en-US" sz="1600" dirty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supplemental approaches that explain model </a:t>
            </a:r>
            <a:r>
              <a:rPr lang="en-US" sz="1600" dirty="0" smtClean="0">
                <a:solidFill>
                  <a:schemeClr val="bg1"/>
                </a:solidFill>
              </a:rPr>
              <a:t>predictions with rationales </a:t>
            </a:r>
            <a:r>
              <a:rPr lang="en-US" sz="1600" dirty="0">
                <a:solidFill>
                  <a:schemeClr val="bg1"/>
                </a:solidFill>
              </a:rPr>
              <a:t>(e.g., LIME, SHAP)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Present those explanations in natural language</a:t>
            </a: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Keep humans in the </a:t>
            </a:r>
            <a:r>
              <a:rPr lang="en-US" sz="1600" dirty="0" smtClean="0">
                <a:solidFill>
                  <a:schemeClr val="bg1"/>
                </a:solidFill>
              </a:rPr>
              <a:t>loop to validate outcomes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/>
              <a:t>More </a:t>
            </a:r>
            <a:r>
              <a:rPr lang="en-US" sz="1600" dirty="0"/>
              <a:t>in </a:t>
            </a:r>
            <a:r>
              <a:rPr lang="en-US" sz="1600" b="1" dirty="0"/>
              <a:t>Lesson AI2.1. Introduction into transparency in NLP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Transparency: Solutions</a:t>
            </a:r>
            <a:endParaRPr lang="en-US" sz="2000" b="1" dirty="0"/>
          </a:p>
        </p:txBody>
      </p:sp>
      <p:pic>
        <p:nvPicPr>
          <p:cNvPr id="11266" name="Picture 2" descr="https://lh5.googleusercontent.com/CRCdlgNxPXZHWEvUxvbBB61Uo4p6Gvp1hwo9W25_bbLipUjinxAfwljGRr3kkdHC6Y24c_JYVKIPOEpgx4UzOcKVpeVSTt2Hon_CfDG2VzKZ_SLPbMThZU21mwuxkLl_9oluqvbMylYO8F-DpKKDLCKoO_kIMyFIzNB1IdmbHS217UMfLWJLeRd08d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92" y="3047720"/>
            <a:ext cx="5610225" cy="141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9084" y="4680284"/>
            <a:ext cx="1925053" cy="180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(Ribeiro et. al ,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2016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37547"/>
            <a:ext cx="7978274" cy="1449301"/>
          </a:xfrm>
        </p:spPr>
        <p:txBody>
          <a:bodyPr>
            <a:noAutofit/>
          </a:bodyPr>
          <a:lstStyle/>
          <a:p>
            <a:r>
              <a:rPr lang="en-US" sz="1600" dirty="0"/>
              <a:t>Limited records on the design and implementation of models</a:t>
            </a:r>
          </a:p>
          <a:p>
            <a:r>
              <a:rPr lang="en-US" sz="1600" dirty="0"/>
              <a:t>Tendency to produce boiler-plate text without a meaningful consideration of the relevant ethical issues</a:t>
            </a:r>
          </a:p>
          <a:p>
            <a:r>
              <a:rPr lang="en-US" sz="1600" dirty="0"/>
              <a:t>Ethical issues are not anticipated at the design stage </a:t>
            </a:r>
          </a:p>
          <a:p>
            <a:r>
              <a:rPr lang="en-US" sz="1600" dirty="0"/>
              <a:t>Ethics considerations apply at the levels of individual projects</a:t>
            </a:r>
          </a:p>
          <a:p>
            <a:pPr lvl="1"/>
            <a:endParaRPr lang="en-US" sz="600" dirty="0" smtClean="0"/>
          </a:p>
          <a:p>
            <a:pPr lvl="1"/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Accountability: Problems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30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37547"/>
            <a:ext cx="7978274" cy="1449301"/>
          </a:xfrm>
        </p:spPr>
        <p:txBody>
          <a:bodyPr>
            <a:noAutofit/>
          </a:bodyPr>
          <a:lstStyle/>
          <a:p>
            <a:r>
              <a:rPr lang="en-US" sz="1600" dirty="0" smtClean="0"/>
              <a:t>Establish the culture of openness to scrutiny and review</a:t>
            </a:r>
          </a:p>
          <a:p>
            <a:r>
              <a:rPr lang="en-US" sz="1600" dirty="0" smtClean="0"/>
              <a:t>Begin the design stage with ethics in mind </a:t>
            </a:r>
          </a:p>
          <a:p>
            <a:r>
              <a:rPr lang="en-US" sz="1600" dirty="0" smtClean="0"/>
              <a:t>Ethics sheets for </a:t>
            </a:r>
            <a:r>
              <a:rPr lang="en-US" sz="1600" dirty="0"/>
              <a:t>AI </a:t>
            </a:r>
            <a:r>
              <a:rPr lang="en-US" sz="1600" dirty="0" smtClean="0"/>
              <a:t>tasks aggregate relevant </a:t>
            </a:r>
            <a:r>
              <a:rPr lang="en-US" sz="1600" dirty="0"/>
              <a:t>ethical considerations </a:t>
            </a:r>
            <a:r>
              <a:rPr lang="en-US" sz="1600" dirty="0" smtClean="0"/>
              <a:t>for a task by answering such questions as:</a:t>
            </a:r>
            <a:endParaRPr lang="en-US" sz="1600" dirty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Why should we automate this </a:t>
            </a:r>
            <a:r>
              <a:rPr lang="en-US" sz="1600" dirty="0" smtClean="0">
                <a:solidFill>
                  <a:schemeClr val="bg1"/>
                </a:solidFill>
              </a:rPr>
              <a:t>task?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What </a:t>
            </a:r>
            <a:r>
              <a:rPr lang="en-US" sz="1600" dirty="0">
                <a:solidFill>
                  <a:schemeClr val="bg1"/>
                </a:solidFill>
              </a:rPr>
              <a:t>social and cultural forces motivate choices in task design, data, methodology, and evaluation? 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is the automation of the task going to impact various groups of people? 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can the automated systems be abused? </a:t>
            </a:r>
            <a:endParaRPr lang="en-US" sz="1600" dirty="0"/>
          </a:p>
          <a:p>
            <a:endParaRPr lang="en-US" sz="600" dirty="0" smtClean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Accountability: Solutions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771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37547"/>
            <a:ext cx="7978274" cy="1449301"/>
          </a:xfrm>
        </p:spPr>
        <p:txBody>
          <a:bodyPr>
            <a:noAutofit/>
          </a:bodyPr>
          <a:lstStyle/>
          <a:p>
            <a:r>
              <a:rPr lang="en-US" sz="1600" dirty="0" smtClean="0"/>
              <a:t>For example, before designing a model to detect </a:t>
            </a:r>
            <a:r>
              <a:rPr lang="en-US" sz="1600" dirty="0"/>
              <a:t>personality traits from one’s </a:t>
            </a:r>
            <a:r>
              <a:rPr lang="en-US" sz="1600" dirty="0" smtClean="0"/>
              <a:t>utterances, we can ask the following questions:</a:t>
            </a:r>
            <a:r>
              <a:rPr lang="en-US" sz="1600" dirty="0"/>
              <a:t> 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What </a:t>
            </a:r>
            <a:r>
              <a:rPr lang="en-US" sz="1600" dirty="0">
                <a:solidFill>
                  <a:schemeClr val="bg1"/>
                </a:solidFill>
              </a:rPr>
              <a:t>are the societal implications of automating personality trait detection? 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can such a system be </a:t>
            </a:r>
            <a:r>
              <a:rPr lang="en-US" sz="1600" dirty="0" smtClean="0">
                <a:solidFill>
                  <a:schemeClr val="bg1"/>
                </a:solidFill>
              </a:rPr>
              <a:t>misused</a:t>
            </a:r>
            <a:r>
              <a:rPr lang="en-US" sz="1600" dirty="0">
                <a:solidFill>
                  <a:schemeClr val="bg1"/>
                </a:solidFill>
              </a:rPr>
              <a:t>? 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there </a:t>
            </a:r>
            <a:r>
              <a:rPr lang="en-US" sz="1600" dirty="0" smtClean="0">
                <a:solidFill>
                  <a:schemeClr val="bg1"/>
                </a:solidFill>
              </a:rPr>
              <a:t>enough </a:t>
            </a:r>
            <a:r>
              <a:rPr lang="en-US" sz="1600" dirty="0">
                <a:solidFill>
                  <a:schemeClr val="bg1"/>
                </a:solidFill>
              </a:rPr>
              <a:t>scientific basis for personality trait </a:t>
            </a:r>
            <a:r>
              <a:rPr lang="en-US" sz="1600" dirty="0" smtClean="0">
                <a:solidFill>
                  <a:schemeClr val="bg1"/>
                </a:solidFill>
              </a:rPr>
              <a:t>identification?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Which theory of personality traits should such </a:t>
            </a:r>
            <a:r>
              <a:rPr lang="en-US" sz="1600" dirty="0" smtClean="0">
                <a:solidFill>
                  <a:schemeClr val="bg1"/>
                </a:solidFill>
              </a:rPr>
              <a:t>model build on</a:t>
            </a:r>
            <a:r>
              <a:rPr lang="en-US" sz="1600" dirty="0">
                <a:solidFill>
                  <a:schemeClr val="bg1"/>
                </a:solidFill>
              </a:rPr>
              <a:t>? </a:t>
            </a:r>
          </a:p>
          <a:p>
            <a:pPr lvl="2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are the implications of that choice</a:t>
            </a:r>
            <a:r>
              <a:rPr lang="en-US" sz="1600" dirty="0" smtClean="0">
                <a:solidFill>
                  <a:schemeClr val="bg1"/>
                </a:solidFill>
              </a:rPr>
              <a:t>?</a:t>
            </a:r>
          </a:p>
          <a:p>
            <a:pPr lvl="2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/>
              <a:t>More in </a:t>
            </a:r>
            <a:r>
              <a:rPr lang="en-US" sz="1600" b="1" dirty="0"/>
              <a:t>AI1.4. Ethical sheets for NLP </a:t>
            </a:r>
            <a:r>
              <a:rPr lang="en-US" sz="1600" b="1" dirty="0" smtClean="0"/>
              <a:t>applications</a:t>
            </a:r>
            <a:endParaRPr lang="en-US" sz="1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Accountability: Solutions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36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37547"/>
            <a:ext cx="7978274" cy="1449301"/>
          </a:xfrm>
        </p:spPr>
        <p:txBody>
          <a:bodyPr>
            <a:noAutofit/>
          </a:bodyPr>
          <a:lstStyle/>
          <a:p>
            <a:r>
              <a:rPr lang="en-US" sz="1600" dirty="0" smtClean="0"/>
              <a:t>Amount of </a:t>
            </a:r>
            <a:r>
              <a:rPr lang="en-US" sz="1600" dirty="0"/>
              <a:t>computational resources required for training and </a:t>
            </a:r>
            <a:r>
              <a:rPr lang="en-US" sz="1600" dirty="0" smtClean="0"/>
              <a:t>usage of state-of-the-art models </a:t>
            </a:r>
            <a:r>
              <a:rPr lang="en-US" sz="1600" dirty="0"/>
              <a:t>has increased 300,000 x in 6 </a:t>
            </a:r>
            <a:r>
              <a:rPr lang="en-US" sz="1600" dirty="0" smtClean="0"/>
              <a:t>years</a:t>
            </a:r>
          </a:p>
          <a:p>
            <a:r>
              <a:rPr lang="en-US" sz="1600" dirty="0" smtClean="0"/>
              <a:t>Most of </a:t>
            </a:r>
            <a:r>
              <a:rPr lang="en-US" sz="1600" dirty="0"/>
              <a:t>cloud compute </a:t>
            </a:r>
            <a:r>
              <a:rPr lang="en-US" sz="1600" dirty="0" smtClean="0"/>
              <a:t>energy </a:t>
            </a:r>
            <a:r>
              <a:rPr lang="en-US" sz="1600" dirty="0"/>
              <a:t>is </a:t>
            </a:r>
            <a:r>
              <a:rPr lang="en-US" sz="1600" dirty="0" smtClean="0"/>
              <a:t>not </a:t>
            </a:r>
            <a:r>
              <a:rPr lang="en-US" sz="1600" dirty="0"/>
              <a:t>from renewable sources and many energy sources </a:t>
            </a:r>
            <a:r>
              <a:rPr lang="en-US" sz="1600" dirty="0" smtClean="0"/>
              <a:t>are </a:t>
            </a:r>
            <a:r>
              <a:rPr lang="en-US" sz="1600" dirty="0"/>
              <a:t>not carbon </a:t>
            </a:r>
            <a:r>
              <a:rPr lang="en-US" sz="1600" dirty="0" smtClean="0"/>
              <a:t>neutral</a:t>
            </a:r>
            <a:endParaRPr lang="en-US" sz="1600" dirty="0"/>
          </a:p>
          <a:p>
            <a:r>
              <a:rPr lang="en-US" sz="1600" dirty="0" smtClean="0"/>
              <a:t>For example, the training of the Transformer </a:t>
            </a:r>
            <a:r>
              <a:rPr lang="en-US" sz="1600" dirty="0"/>
              <a:t>big </a:t>
            </a:r>
            <a:r>
              <a:rPr lang="en-US" sz="1600" dirty="0" smtClean="0"/>
              <a:t>model emits </a:t>
            </a:r>
            <a:r>
              <a:rPr lang="en-US" sz="1600" dirty="0"/>
              <a:t>284t of CO2</a:t>
            </a:r>
          </a:p>
          <a:p>
            <a:r>
              <a:rPr lang="en-US" sz="1600" dirty="0" smtClean="0"/>
              <a:t>Re-training of a Machine Translation model for just a minor improvement requires $150,000 of additional compute </a:t>
            </a:r>
            <a:r>
              <a:rPr lang="en-US" sz="1600" dirty="0"/>
              <a:t>cost in addition to the carbon </a:t>
            </a:r>
            <a:r>
              <a:rPr lang="en-US" sz="1600" dirty="0" smtClean="0"/>
              <a:t>emissions</a:t>
            </a:r>
            <a:endParaRPr lang="en-US" sz="1600" dirty="0"/>
          </a:p>
          <a:p>
            <a:pPr lvl="1"/>
            <a:endParaRPr lang="en-US" sz="600" dirty="0" smtClean="0"/>
          </a:p>
          <a:p>
            <a:pPr lvl="1"/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Sustainability: Problems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73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1" y="987633"/>
            <a:ext cx="4898188" cy="2198770"/>
          </a:xfrm>
        </p:spPr>
        <p:txBody>
          <a:bodyPr>
            <a:noAutofit/>
          </a:bodyPr>
          <a:lstStyle/>
          <a:p>
            <a:r>
              <a:rPr lang="en-US" sz="1600" dirty="0"/>
              <a:t>Report training time and sensitivity to </a:t>
            </a:r>
            <a:r>
              <a:rPr lang="en-US" sz="1600" dirty="0" err="1"/>
              <a:t>hyperparameters</a:t>
            </a:r>
            <a:r>
              <a:rPr lang="en-US" sz="1600" dirty="0"/>
              <a:t> </a:t>
            </a:r>
            <a:r>
              <a:rPr lang="en-US" sz="1600" dirty="0" smtClean="0"/>
              <a:t> with released models</a:t>
            </a:r>
            <a:r>
              <a:rPr lang="en-US" sz="1600" dirty="0"/>
              <a:t> </a:t>
            </a:r>
            <a:r>
              <a:rPr lang="en-US" sz="1600" dirty="0" smtClean="0"/>
              <a:t>to avoid redundant training</a:t>
            </a:r>
            <a:endParaRPr lang="en-US" sz="1600" dirty="0"/>
          </a:p>
          <a:p>
            <a:r>
              <a:rPr lang="en-US" sz="1600" dirty="0" err="1"/>
              <a:t>Prioritise</a:t>
            </a:r>
            <a:r>
              <a:rPr lang="en-US" sz="1600" dirty="0"/>
              <a:t> computationally efficient hardware and algorithms</a:t>
            </a:r>
          </a:p>
          <a:p>
            <a:r>
              <a:rPr lang="en-US" sz="1600" dirty="0"/>
              <a:t>Run experiments in carbon friendly regions, </a:t>
            </a:r>
            <a:r>
              <a:rPr lang="en-US" sz="1600" dirty="0" smtClean="0"/>
              <a:t>report </a:t>
            </a:r>
            <a:r>
              <a:rPr lang="en-US" sz="1600" dirty="0"/>
              <a:t>energy and carbon </a:t>
            </a:r>
            <a:r>
              <a:rPr lang="en-US" sz="1600" dirty="0" smtClean="0"/>
              <a:t>metrics,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onsider energy-performance </a:t>
            </a:r>
            <a:r>
              <a:rPr lang="en-US" sz="1600" dirty="0"/>
              <a:t>trade-offs before deploying energy </a:t>
            </a:r>
            <a:r>
              <a:rPr lang="en-US" sz="1600" dirty="0" smtClean="0"/>
              <a:t>greedy models</a:t>
            </a:r>
            <a:endParaRPr lang="en-US" sz="1600" dirty="0"/>
          </a:p>
          <a:p>
            <a:r>
              <a:rPr lang="en-US" sz="1600" dirty="0" smtClean="0"/>
              <a:t>Use special tools to benchmark the energy usage: for example, 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/>
              </a:rPr>
              <a:t>codecarbon.io</a:t>
            </a:r>
            <a:endParaRPr lang="en-US" sz="1600" u="sng" dirty="0">
              <a:solidFill>
                <a:srgbClr val="0097A7"/>
              </a:solidFill>
              <a:latin typeface="Arial" charset="0"/>
              <a:cs typeface="Arial" panose="020B0604020202020204" pitchFamily="34" charset="0"/>
            </a:endParaRPr>
          </a:p>
          <a:p>
            <a:pPr lvl="1"/>
            <a:endParaRPr lang="en-US" sz="600" dirty="0" smtClean="0"/>
          </a:p>
          <a:p>
            <a:pPr lvl="1"/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Sustainability: Solutions</a:t>
            </a:r>
            <a:endParaRPr lang="en-US" sz="2000" b="1" dirty="0"/>
          </a:p>
        </p:txBody>
      </p:sp>
      <p:pic>
        <p:nvPicPr>
          <p:cNvPr id="16386" name="Picture 2" descr="https://lh6.googleusercontent.com/_2RqEqDPgEeJcHCe4cOwtzk_8ToMMmRMJyY5pqqD4N6-5Skli3nXv5NbMfT9gSgL4b7DiBxZhB_g8rzJYkj1g6jiLvNM5jxPtvUoIjkFMe9myRx1ZuKjkLnByut5_YHhimSqkhJUPDgOaGWVAgrdqrlSP2jRUombB3n_g-VilN-mu1V_oCCZr-1Mw73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442" y="987633"/>
            <a:ext cx="2636253" cy="30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0757" y="4459323"/>
            <a:ext cx="38875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srgbClr val="0097A7"/>
                </a:solidFill>
                <a:latin typeface="Arial" charset="0"/>
              </a:rPr>
              <a:t>https://</a:t>
            </a:r>
            <a:r>
              <a:rPr lang="en-US" sz="900" u="sng" dirty="0" err="1">
                <a:solidFill>
                  <a:srgbClr val="0097A7"/>
                </a:solidFill>
                <a:latin typeface="Arial" charset="0"/>
              </a:rPr>
              <a:t>pixabay.com</a:t>
            </a:r>
            <a:r>
              <a:rPr lang="en-US" sz="900" u="sng" dirty="0">
                <a:solidFill>
                  <a:srgbClr val="0097A7"/>
                </a:solidFill>
                <a:latin typeface="Arial" charset="0"/>
              </a:rPr>
              <a:t>/illustrations/leaves-light-bulb-sustainability-5591442</a:t>
            </a: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933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31800" y="326941"/>
            <a:ext cx="8280400" cy="701301"/>
          </a:xfrm>
        </p:spPr>
        <p:txBody>
          <a:bodyPr anchor="ctr"/>
          <a:lstStyle/>
          <a:p>
            <a:r>
              <a:rPr lang="en-US" sz="2000" b="1" dirty="0" smtClean="0"/>
              <a:t>Key Takeaways</a:t>
            </a:r>
            <a:endParaRPr lang="en-US" sz="2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062495" cy="3555790"/>
          </a:xfrm>
        </p:spPr>
        <p:txBody>
          <a:bodyPr>
            <a:noAutofit/>
          </a:bodyPr>
          <a:lstStyle/>
          <a:p>
            <a:r>
              <a:rPr lang="en-US" sz="1600" dirty="0"/>
              <a:t>Reflect on the potential ethical implications while designing your </a:t>
            </a:r>
            <a:r>
              <a:rPr lang="en-US" sz="1600" dirty="0" smtClean="0"/>
              <a:t>model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What </a:t>
            </a:r>
            <a:r>
              <a:rPr lang="en-US" sz="1600" dirty="0">
                <a:solidFill>
                  <a:schemeClr val="bg1"/>
                </a:solidFill>
              </a:rPr>
              <a:t>are the societal implications of its </a:t>
            </a:r>
            <a:r>
              <a:rPr lang="en-US" sz="1600" dirty="0" smtClean="0">
                <a:solidFill>
                  <a:schemeClr val="bg1"/>
                </a:solidFill>
              </a:rPr>
              <a:t>usage?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What </a:t>
            </a:r>
            <a:r>
              <a:rPr lang="en-US" sz="1600" dirty="0">
                <a:solidFill>
                  <a:schemeClr val="bg1"/>
                </a:solidFill>
              </a:rPr>
              <a:t>are the privacy </a:t>
            </a:r>
            <a:r>
              <a:rPr lang="en-US" sz="1600" dirty="0" smtClean="0">
                <a:solidFill>
                  <a:schemeClr val="bg1"/>
                </a:solidFill>
              </a:rPr>
              <a:t>implications?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Will </a:t>
            </a:r>
            <a:r>
              <a:rPr lang="en-US" sz="1600" dirty="0">
                <a:solidFill>
                  <a:schemeClr val="bg1"/>
                </a:solidFill>
              </a:rPr>
              <a:t>it build trust</a:t>
            </a:r>
            <a:r>
              <a:rPr lang="en-US" sz="1600" dirty="0" smtClean="0">
                <a:solidFill>
                  <a:schemeClr val="bg1"/>
                </a:solidFill>
              </a:rPr>
              <a:t>?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Is it sustainable?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/>
              <a:t>Implement </a:t>
            </a:r>
            <a:r>
              <a:rPr lang="en-US" sz="1600" dirty="0" smtClean="0"/>
              <a:t>responsibly and keep design transparent</a:t>
            </a:r>
            <a:endParaRPr lang="en-US" sz="1600" dirty="0"/>
          </a:p>
          <a:p>
            <a:r>
              <a:rPr lang="en-US" sz="1600" dirty="0" smtClean="0"/>
              <a:t>Keep users </a:t>
            </a:r>
            <a:r>
              <a:rPr lang="en-US" sz="1600" dirty="0"/>
              <a:t>and </a:t>
            </a:r>
            <a:r>
              <a:rPr lang="en-US" sz="1600" dirty="0" smtClean="0"/>
              <a:t>stakeholders in the loop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66474" y="4692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31800" y="326941"/>
            <a:ext cx="8280400" cy="701301"/>
          </a:xfrm>
        </p:spPr>
        <p:txBody>
          <a:bodyPr/>
          <a:lstStyle/>
          <a:p>
            <a:r>
              <a:rPr lang="en-US" sz="2000" b="1" dirty="0" smtClean="0"/>
              <a:t>Session</a:t>
            </a:r>
            <a:r>
              <a:rPr lang="en-US" sz="3600" b="1" dirty="0" smtClean="0"/>
              <a:t> </a:t>
            </a:r>
            <a:r>
              <a:rPr lang="en-US" sz="2000" b="1" dirty="0"/>
              <a:t>Outline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1028242"/>
            <a:ext cx="8062495" cy="3555790"/>
          </a:xfrm>
        </p:spPr>
        <p:txBody>
          <a:bodyPr>
            <a:noAutofit/>
          </a:bodyPr>
          <a:lstStyle/>
          <a:p>
            <a:r>
              <a:rPr lang="en-US" sz="1600" dirty="0"/>
              <a:t>NLP </a:t>
            </a:r>
            <a:r>
              <a:rPr lang="en-US" sz="1600" dirty="0" smtClean="0"/>
              <a:t>Overview</a:t>
            </a:r>
            <a:endParaRPr lang="en-US" sz="1600" dirty="0"/>
          </a:p>
          <a:p>
            <a:r>
              <a:rPr lang="en-US" sz="1600" dirty="0"/>
              <a:t>R</a:t>
            </a:r>
            <a:r>
              <a:rPr lang="en-US" sz="1600" dirty="0" smtClean="0"/>
              <a:t>esponsible </a:t>
            </a:r>
            <a:r>
              <a:rPr lang="en-US" sz="1600" dirty="0"/>
              <a:t>AI development: </a:t>
            </a:r>
            <a:r>
              <a:rPr lang="en-US" sz="1600" dirty="0" smtClean="0"/>
              <a:t>key principles, their problems and solutions</a:t>
            </a:r>
            <a:endParaRPr lang="en-US" sz="1600" dirty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Fairness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Privacy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Transparency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Accountability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Sustainability</a:t>
            </a: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/>
              <a:t>Key </a:t>
            </a:r>
            <a:r>
              <a:rPr lang="en-US" sz="1600" dirty="0" smtClean="0"/>
              <a:t>Takeaways</a:t>
            </a:r>
            <a:endParaRPr lang="en-US" sz="1600" dirty="0"/>
          </a:p>
          <a:p>
            <a:r>
              <a:rPr lang="en-US" sz="1600" b="1" dirty="0"/>
              <a:t>Learning </a:t>
            </a:r>
            <a:r>
              <a:rPr lang="en-US" sz="1600" b="1" dirty="0" smtClean="0"/>
              <a:t>Outcomes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Spot major AI ethics issues of </a:t>
            </a:r>
            <a:r>
              <a:rPr lang="en-US" sz="1600" dirty="0" smtClean="0">
                <a:solidFill>
                  <a:schemeClr val="bg1"/>
                </a:solidFill>
              </a:rPr>
              <a:t>real-life </a:t>
            </a:r>
            <a:r>
              <a:rPr lang="en-US" sz="1600" dirty="0">
                <a:solidFill>
                  <a:schemeClr val="bg1"/>
                </a:solidFill>
              </a:rPr>
              <a:t>production systems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Identify </a:t>
            </a:r>
            <a:r>
              <a:rPr lang="en-US" sz="1600" dirty="0">
                <a:solidFill>
                  <a:schemeClr val="bg1"/>
                </a:solidFill>
              </a:rPr>
              <a:t>ways to mitigate those issues 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66474" y="4692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9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028242"/>
            <a:ext cx="4906239" cy="2432268"/>
          </a:xfrm>
        </p:spPr>
        <p:txBody>
          <a:bodyPr>
            <a:noAutofit/>
          </a:bodyPr>
          <a:lstStyle/>
          <a:p>
            <a:r>
              <a:rPr lang="en-US" sz="1600" dirty="0" smtClean="0"/>
              <a:t>Analytical tools: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Diagnosis</a:t>
            </a:r>
            <a:r>
              <a:rPr lang="en-US" sz="1600" dirty="0">
                <a:solidFill>
                  <a:schemeClr val="bg1"/>
                </a:solidFill>
              </a:rPr>
              <a:t>, prognosis, analysis of epidemic trends</a:t>
            </a:r>
          </a:p>
          <a:p>
            <a:r>
              <a:rPr lang="en-US" sz="1600" dirty="0" smtClean="0"/>
              <a:t>Pharma industry:</a:t>
            </a:r>
            <a:endParaRPr lang="en-US" sz="1600" dirty="0" smtClean="0"/>
          </a:p>
          <a:p>
            <a:pPr marL="719800" lvl="3" indent="-288000">
              <a:spcAft>
                <a:spcPts val="80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Drugs and vaccines </a:t>
            </a:r>
            <a:r>
              <a:rPr lang="en-US" sz="1600" dirty="0" smtClean="0">
                <a:solidFill>
                  <a:schemeClr val="bg1"/>
                </a:solidFill>
              </a:rPr>
              <a:t>discovery</a:t>
            </a:r>
            <a:endParaRPr lang="en-US" sz="1600" dirty="0" smtClean="0"/>
          </a:p>
          <a:p>
            <a:r>
              <a:rPr lang="en-US" sz="1600" dirty="0" smtClean="0"/>
              <a:t>Wellbeing sector:</a:t>
            </a:r>
            <a:endParaRPr lang="en-US" sz="1600" dirty="0" smtClean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Mental support with self-isolation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Artificial Intelligence in Real Life: COVID</a:t>
            </a:r>
          </a:p>
        </p:txBody>
      </p:sp>
      <p:pic>
        <p:nvPicPr>
          <p:cNvPr id="1026" name="Picture 2" descr="https://lh4.googleusercontent.com/_xXygUdpqBJ5QPfFf2ge2eBK1vUL4WJvmr8EmSH-woh1bYD3FDOauw0l0jXJa7QzPUE1fEfSx1BK763yrwfI5t0FbqDDzS_QchCV2dogX3HGULYM3fMfwtkYl8fjvHijuQoa_R2u0t-e8Ugz4P82e2rnYM6B6xHmjEHtZH9H1zyEcwGAwDkww_5I2j7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97" y="546980"/>
            <a:ext cx="2745845" cy="291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549259" y="4338798"/>
            <a:ext cx="295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srgbClr val="0097A7"/>
                </a:solidFill>
                <a:latin typeface="Arial" charset="0"/>
                <a:hlinkClick r:id="rId3"/>
              </a:rPr>
              <a:t>https://</a:t>
            </a:r>
            <a:r>
              <a:rPr lang="en-US" sz="900" u="sng" dirty="0" err="1">
                <a:solidFill>
                  <a:srgbClr val="0097A7"/>
                </a:solidFill>
                <a:latin typeface="Arial" charset="0"/>
                <a:hlinkClick r:id="rId3"/>
              </a:rPr>
              <a:t>www.reuters.com</a:t>
            </a:r>
            <a:r>
              <a:rPr lang="en-US" sz="900" u="sng" dirty="0">
                <a:solidFill>
                  <a:srgbClr val="0097A7"/>
                </a:solidFill>
                <a:latin typeface="Arial" charset="0"/>
                <a:hlinkClick r:id="rId3"/>
              </a:rPr>
              <a:t>/article/uk-health-coronavirus-italy-robots-idUKKBN21J68H?edition-redirect=</a:t>
            </a:r>
            <a:r>
              <a:rPr lang="en-US" sz="900" u="sng" dirty="0" err="1">
                <a:solidFill>
                  <a:srgbClr val="0097A7"/>
                </a:solidFill>
                <a:latin typeface="Arial" charset="0"/>
                <a:hlinkClick r:id="rId3"/>
              </a:rPr>
              <a:t>uk</a:t>
            </a:r>
            <a:r>
              <a:rPr lang="en-US" sz="900" u="sng" dirty="0">
                <a:solidFill>
                  <a:srgbClr val="0097A7"/>
                </a:solidFill>
                <a:latin typeface="Arial" charset="0"/>
                <a:hlinkClick r:id="rId3"/>
              </a:rPr>
              <a:t>/</a:t>
            </a:r>
            <a:endParaRPr lang="en-US" sz="900" u="sng" dirty="0">
              <a:solidFill>
                <a:srgbClr val="0097A7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0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028242"/>
            <a:ext cx="5042569" cy="30985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/>
              <a:t>Large pre-trained language models are supporting applications such as </a:t>
            </a:r>
            <a:r>
              <a:rPr lang="en-US" sz="1600" dirty="0" smtClean="0"/>
              <a:t>speech </a:t>
            </a:r>
            <a:r>
              <a:rPr lang="en-US" sz="1600" dirty="0"/>
              <a:t>recognition, writing aids, </a:t>
            </a:r>
            <a:r>
              <a:rPr lang="en-US" sz="1600" dirty="0" err="1"/>
              <a:t>chatbots</a:t>
            </a:r>
            <a:r>
              <a:rPr lang="en-US" sz="1600" dirty="0"/>
              <a:t>, etc.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/>
              <a:t>Models themselves do not exhibit deep understanding of the texts that they process, fundamentally limiting their utility in many sensitive applications</a:t>
            </a:r>
          </a:p>
          <a:p>
            <a:pPr marL="742950" lvl="1" indent="-285750">
              <a:spcBef>
                <a:spcPts val="5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Generation of toxic, biased or inappropriate content: 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https://artificialintelligence-news.com/2020/10/28/medical-chatbot-openai-gpt3-patient-kill-themselves</a:t>
            </a:r>
            <a:endParaRPr lang="en-US" sz="1600" u="sng" dirty="0">
              <a:solidFill>
                <a:srgbClr val="0097A7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Artificial Intelligence in Real Life: </a:t>
            </a:r>
            <a:r>
              <a:rPr lang="en-US" sz="2000" b="1" dirty="0" err="1" smtClean="0"/>
              <a:t>Chatbot</a:t>
            </a:r>
            <a:r>
              <a:rPr lang="en-US" sz="2000" b="1" dirty="0" smtClean="0"/>
              <a:t> Errors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6217680" y="4570884"/>
            <a:ext cx="26616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srgbClr val="0097A7"/>
                </a:solidFill>
                <a:latin typeface="Arial" charset="0"/>
                <a:hlinkClick r:id="rId3"/>
              </a:rPr>
              <a:t>https://</a:t>
            </a:r>
            <a:r>
              <a:rPr lang="en-US" sz="900" u="sng" dirty="0">
                <a:solidFill>
                  <a:srgbClr val="0097A7"/>
                </a:solidFill>
                <a:latin typeface="Arial" charset="0"/>
                <a:hlinkClick r:id="rId3"/>
              </a:rPr>
              <a:t>blog.boxmode.com/funniest-chatbot-fails</a:t>
            </a:r>
            <a:endParaRPr lang="en-US" sz="900" u="sng" dirty="0">
              <a:solidFill>
                <a:srgbClr val="0097A7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48" y="1028242"/>
            <a:ext cx="3087052" cy="2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028242"/>
            <a:ext cx="7954212" cy="403516"/>
          </a:xfrm>
        </p:spPr>
        <p:txBody>
          <a:bodyPr>
            <a:noAutofit/>
          </a:bodyPr>
          <a:lstStyle/>
          <a:p>
            <a:r>
              <a:rPr lang="en-US" sz="1600" dirty="0"/>
              <a:t>Processing of natural language by computers for </a:t>
            </a:r>
            <a:r>
              <a:rPr lang="en-US" sz="1600"/>
              <a:t>a </a:t>
            </a:r>
            <a:r>
              <a:rPr lang="en-US" sz="1600" smtClean="0"/>
              <a:t>task </a:t>
            </a:r>
            <a:endParaRPr lang="en-US" sz="1600" dirty="0" smtClean="0">
              <a:solidFill>
                <a:srgbClr val="3DF5A2"/>
              </a:solidFill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Natural Language Processing (NLP)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55" y="1592179"/>
            <a:ext cx="4254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 </a:t>
            </a:r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82034A7-6B77-364C-9E44-7DD5346C4A4D}"/>
              </a:ext>
            </a:extLst>
          </p:cNvPr>
          <p:cNvCxnSpPr>
            <a:cxnSpLocks/>
          </p:cNvCxnSpPr>
          <p:nvPr/>
        </p:nvCxnSpPr>
        <p:spPr>
          <a:xfrm flipV="1">
            <a:off x="5588000" y="1683350"/>
            <a:ext cx="508000" cy="1000642"/>
          </a:xfrm>
          <a:prstGeom prst="straightConnector1">
            <a:avLst/>
          </a:prstGeom>
          <a:noFill/>
          <a:ln w="12700" cap="rnd" cmpd="sng" algn="ctr">
            <a:solidFill>
              <a:srgbClr val="465359">
                <a:lumMod val="90000"/>
              </a:srgbClr>
            </a:solidFill>
            <a:prstDash val="solid"/>
            <a:tailEnd type="triangle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6D354B3-C9F1-3543-ABEE-F242DBFCB035}"/>
              </a:ext>
            </a:extLst>
          </p:cNvPr>
          <p:cNvSpPr/>
          <p:nvPr/>
        </p:nvSpPr>
        <p:spPr>
          <a:xfrm>
            <a:off x="6791160" y="1683351"/>
            <a:ext cx="2127485" cy="1285630"/>
          </a:xfrm>
          <a:prstGeom prst="roundRect">
            <a:avLst/>
          </a:prstGeom>
          <a:solidFill>
            <a:sysClr val="window" lastClr="FFFFFF"/>
          </a:solidFill>
          <a:ln w="22225" cap="rnd" cmpd="sng" algn="ctr">
            <a:solidFill>
              <a:srgbClr val="969FA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65359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Synthesis: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Text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kern="0" dirty="0" smtClean="0">
                <a:solidFill>
                  <a:prstClr val="black"/>
                </a:solidFill>
                <a:latin typeface="Gill Sans MT" panose="020B0502020104020203"/>
                <a:ea typeface=""/>
                <a:cs typeface=""/>
              </a:rPr>
              <a:t>Summaries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Reports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465359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C6D354B3-C9F1-3543-ABEE-F242DBFCB035}"/>
              </a:ext>
            </a:extLst>
          </p:cNvPr>
          <p:cNvSpPr/>
          <p:nvPr/>
        </p:nvSpPr>
        <p:spPr>
          <a:xfrm>
            <a:off x="3014482" y="1764960"/>
            <a:ext cx="2626227" cy="1164502"/>
          </a:xfrm>
          <a:prstGeom prst="roundRect">
            <a:avLst/>
          </a:prstGeom>
          <a:solidFill>
            <a:sysClr val="window" lastClr="FFFFFF"/>
          </a:solidFill>
          <a:ln w="22225" cap="rnd" cmpd="sng" algn="ctr">
            <a:solidFill>
              <a:srgbClr val="969FA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65359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Analysis: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Extracted</a:t>
            </a:r>
            <a:r>
              <a:rPr kumimoji="0" lang="en-GB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 Information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 </a:t>
            </a:r>
            <a:r>
              <a:rPr kumimoji="0" lang="en-GB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465359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 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465359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Labels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dirty="0" smtClean="0">
                <a:solidFill>
                  <a:prstClr val="black"/>
                </a:solidFill>
                <a:latin typeface="Gill Sans MT" panose="020B0502020104020203"/>
                <a:ea typeface=""/>
                <a:cs typeface=""/>
              </a:rPr>
              <a:t>Scores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465359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65355" y="1462494"/>
            <a:ext cx="3302000" cy="1822288"/>
          </a:xfrm>
          <a:prstGeom prst="roundRect">
            <a:avLst>
              <a:gd name="adj" fmla="val 245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34A0DC16-D095-9E4B-BCCE-208B3741B863}"/>
              </a:ext>
            </a:extLst>
          </p:cNvPr>
          <p:cNvSpPr/>
          <p:nvPr/>
        </p:nvSpPr>
        <p:spPr>
          <a:xfrm>
            <a:off x="212651" y="1958580"/>
            <a:ext cx="1857544" cy="630765"/>
          </a:xfrm>
          <a:prstGeom prst="roundRect">
            <a:avLst/>
          </a:prstGeom>
          <a:solidFill>
            <a:srgbClr val="969FA7"/>
          </a:solidFill>
          <a:ln w="22225" cap="rnd" cmpd="sng" algn="ctr">
            <a:solidFill>
              <a:srgbClr val="969FA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Written/Spoken</a:t>
            </a:r>
            <a:r>
              <a:rPr kumimoji="0" lang="en-GB" sz="16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 text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34A0DC16-D095-9E4B-BCCE-208B3741B863}"/>
              </a:ext>
            </a:extLst>
          </p:cNvPr>
          <p:cNvSpPr/>
          <p:nvPr/>
        </p:nvSpPr>
        <p:spPr>
          <a:xfrm>
            <a:off x="3487583" y="3867414"/>
            <a:ext cx="1857544" cy="630765"/>
          </a:xfrm>
          <a:prstGeom prst="roundRect">
            <a:avLst/>
          </a:prstGeom>
          <a:solidFill>
            <a:srgbClr val="969FA7"/>
          </a:solidFill>
          <a:ln w="22225" cap="rnd" cmpd="sng" algn="ctr">
            <a:solidFill>
              <a:srgbClr val="969FA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Images, videos, tables</a:t>
            </a:r>
            <a:r>
              <a:rPr kumimoji="0" lang="mr-I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"/>
                <a:cs typeface=""/>
              </a:rPr>
              <a:t>…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"/>
              <a:cs typeface="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153652" y="2273963"/>
            <a:ext cx="58763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07701" y="982220"/>
            <a:ext cx="3488299" cy="308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1" kern="0">
                <a:solidFill>
                  <a:prstClr val="white"/>
                </a:solidFill>
                <a:latin typeface="Gill Sans MT" panose="020B0502020104020203"/>
                <a:cs typeface=""/>
              </a:rPr>
              <a:t>Natural Language Processing (NLP)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120071" y="2294011"/>
            <a:ext cx="58763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351413" y="3338441"/>
            <a:ext cx="437" cy="4490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2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028242"/>
            <a:ext cx="8375317" cy="3098590"/>
          </a:xfrm>
        </p:spPr>
        <p:txBody>
          <a:bodyPr>
            <a:noAutofit/>
          </a:bodyPr>
          <a:lstStyle/>
          <a:p>
            <a:r>
              <a:rPr lang="en-US" sz="1600" dirty="0"/>
              <a:t>P</a:t>
            </a:r>
            <a:r>
              <a:rPr lang="en-US" sz="1600" dirty="0" smtClean="0"/>
              <a:t>redictive bias is a </a:t>
            </a:r>
            <a:r>
              <a:rPr lang="en-US" sz="1600" dirty="0"/>
              <a:t>situation in which </a:t>
            </a:r>
            <a:r>
              <a:rPr lang="en-US" sz="1600" dirty="0" smtClean="0"/>
              <a:t>AI </a:t>
            </a:r>
            <a:r>
              <a:rPr lang="en-US" sz="1600" dirty="0"/>
              <a:t>is found to give systematically different predictions for subgroups of </a:t>
            </a:r>
            <a:r>
              <a:rPr lang="en-US" sz="1600" dirty="0" smtClean="0"/>
              <a:t>population that are in reality </a:t>
            </a:r>
            <a:r>
              <a:rPr lang="en-US" sz="1600" dirty="0"/>
              <a:t>identical </a:t>
            </a:r>
            <a:endParaRPr lang="en-US" sz="1600" dirty="0" smtClean="0"/>
          </a:p>
          <a:p>
            <a:r>
              <a:rPr lang="en-US" sz="1600" dirty="0"/>
              <a:t>Current data-driven AI learns from datasets that may contain bias and discrimination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mall differences </a:t>
            </a:r>
            <a:r>
              <a:rPr lang="en-US" sz="1600" dirty="0"/>
              <a:t>between human attributes with respect to the objective </a:t>
            </a:r>
            <a:r>
              <a:rPr lang="en-US" sz="1600" dirty="0" smtClean="0"/>
              <a:t>could be amplified by the model to </a:t>
            </a:r>
            <a:r>
              <a:rPr lang="en-US" sz="1600" dirty="0"/>
              <a:t>be much more pronounced in the predicted </a:t>
            </a:r>
            <a:r>
              <a:rPr lang="en-US" sz="1600" dirty="0" smtClean="0"/>
              <a:t>outcomes</a:t>
            </a:r>
          </a:p>
          <a:p>
            <a:r>
              <a:rPr lang="en-US" sz="1600" dirty="0" smtClean="0"/>
              <a:t>Examples of bias in NLP: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Caption generation incorrectly predicts agent to be a male because there is a computer nearby</a:t>
            </a: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Language models gives higher probability to the sentence “He is a doctor” than to the sentence “She is a doctor”</a:t>
            </a: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Sentiment analysis models predict higher anger score for sentences with female pronouns 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 smtClean="0"/>
          </a:p>
          <a:p>
            <a:pPr lvl="1"/>
            <a:endParaRPr lang="en-US" sz="600" dirty="0" smtClean="0"/>
          </a:p>
          <a:p>
            <a:pPr lvl="1"/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Fairness: Problems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048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799" y="1028242"/>
            <a:ext cx="8375317" cy="3098590"/>
          </a:xfrm>
        </p:spPr>
        <p:txBody>
          <a:bodyPr>
            <a:noAutofit/>
          </a:bodyPr>
          <a:lstStyle/>
          <a:p>
            <a:r>
              <a:rPr lang="en-US" sz="1600" dirty="0" smtClean="0"/>
              <a:t>Define the scope of </a:t>
            </a:r>
            <a:r>
              <a:rPr lang="en-US" sz="1600" dirty="0" err="1" smtClean="0"/>
              <a:t>stakeholding</a:t>
            </a:r>
            <a:endParaRPr lang="en-US" sz="1600" dirty="0" smtClean="0"/>
          </a:p>
          <a:p>
            <a:pPr marL="7175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Get their input on problem formulation and potential bias </a:t>
            </a:r>
            <a:r>
              <a:rPr lang="en-US" sz="1600" dirty="0" smtClean="0">
                <a:solidFill>
                  <a:schemeClr val="bg1"/>
                </a:solidFill>
              </a:rPr>
              <a:t>mitigation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For example, for demographic attributes in the data that </a:t>
            </a:r>
            <a:r>
              <a:rPr lang="en-US" sz="1600" dirty="0">
                <a:solidFill>
                  <a:schemeClr val="bg1"/>
                </a:solidFill>
              </a:rPr>
              <a:t>will be important to </a:t>
            </a:r>
            <a:r>
              <a:rPr lang="en-US" sz="1600" dirty="0" smtClean="0">
                <a:solidFill>
                  <a:schemeClr val="bg1"/>
                </a:solidFill>
              </a:rPr>
              <a:t>control </a:t>
            </a:r>
            <a:endParaRPr lang="en-US" sz="1600" dirty="0">
              <a:solidFill>
                <a:schemeClr val="bg1"/>
              </a:solidFill>
            </a:endParaRP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/>
              <a:t>Carefully </a:t>
            </a:r>
            <a:r>
              <a:rPr lang="en-US" sz="1600" dirty="0" err="1" smtClean="0"/>
              <a:t>analyse</a:t>
            </a:r>
            <a:r>
              <a:rPr lang="en-US" sz="1600" dirty="0" smtClean="0"/>
              <a:t> and re-stratify the data if needed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600" dirty="0"/>
          </a:p>
          <a:p>
            <a:r>
              <a:rPr lang="en-US" sz="1600" dirty="0" smtClean="0"/>
              <a:t>Mitigate bias in the model via re-weighting of examples or data augmentation techniques:</a:t>
            </a:r>
          </a:p>
          <a:p>
            <a:pPr lvl="2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For example, “The </a:t>
            </a:r>
            <a:r>
              <a:rPr lang="en-US" sz="1600" dirty="0">
                <a:solidFill>
                  <a:schemeClr val="bg1"/>
                </a:solidFill>
              </a:rPr>
              <a:t>doctor went to the room and he grabbed the syringe” could be augmented to </a:t>
            </a:r>
            <a:r>
              <a:rPr lang="en-US" sz="1600" dirty="0" smtClean="0">
                <a:solidFill>
                  <a:schemeClr val="bg1"/>
                </a:solidFill>
              </a:rPr>
              <a:t>“The </a:t>
            </a:r>
            <a:r>
              <a:rPr lang="en-US" sz="1600" dirty="0">
                <a:solidFill>
                  <a:schemeClr val="bg1"/>
                </a:solidFill>
              </a:rPr>
              <a:t>doctor went to the room and she grabbed the syringe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pPr lvl="2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</a:rPr>
              <a:t>More in Lesson </a:t>
            </a:r>
            <a:r>
              <a:rPr lang="en-US" sz="1600" b="1" dirty="0">
                <a:solidFill>
                  <a:prstClr val="white"/>
                </a:solidFill>
              </a:rPr>
              <a:t>AI1.2. Algorithms and tools for mitigating bias</a:t>
            </a:r>
            <a:endParaRPr lang="en-US" sz="1600" dirty="0">
              <a:solidFill>
                <a:prstClr val="white"/>
              </a:solidFill>
            </a:endParaRPr>
          </a:p>
          <a:p>
            <a:pPr lvl="1"/>
            <a:endParaRPr lang="en-US" sz="600" dirty="0" smtClean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Fairness: Solutions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93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1800" y="937547"/>
            <a:ext cx="5006474" cy="1449301"/>
          </a:xfrm>
        </p:spPr>
        <p:txBody>
          <a:bodyPr>
            <a:noAutofit/>
          </a:bodyPr>
          <a:lstStyle/>
          <a:p>
            <a:r>
              <a:rPr lang="en-US" sz="1600" dirty="0"/>
              <a:t>Text has the potential to contain significant amounts of personal </a:t>
            </a:r>
            <a:r>
              <a:rPr lang="en-US" sz="1600" dirty="0" smtClean="0"/>
              <a:t>information</a:t>
            </a:r>
          </a:p>
          <a:p>
            <a:pPr marL="7175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More </a:t>
            </a:r>
            <a:r>
              <a:rPr lang="en-US" sz="1600" dirty="0">
                <a:solidFill>
                  <a:schemeClr val="bg1"/>
                </a:solidFill>
              </a:rPr>
              <a:t>and more societal concerns are being raised about the extensive sharing of data, data ownership </a:t>
            </a:r>
            <a:r>
              <a:rPr lang="en-US" sz="1600" dirty="0" err="1">
                <a:solidFill>
                  <a:schemeClr val="bg1"/>
                </a:solidFill>
              </a:rPr>
              <a:t>monopolisation</a:t>
            </a:r>
            <a:r>
              <a:rPr lang="en-US" sz="1600" dirty="0">
                <a:solidFill>
                  <a:schemeClr val="bg1"/>
                </a:solidFill>
              </a:rPr>
              <a:t> and its further irresponsible </a:t>
            </a:r>
            <a:r>
              <a:rPr lang="en-US" sz="1600" dirty="0" smtClean="0">
                <a:solidFill>
                  <a:schemeClr val="bg1"/>
                </a:solidFill>
              </a:rPr>
              <a:t>usage: 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https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://</a:t>
            </a:r>
            <a:r>
              <a:rPr lang="en-US" sz="1600" u="sng" dirty="0" err="1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www.theguardian.com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/society/2022/</a:t>
            </a:r>
            <a:r>
              <a:rPr lang="en-US" sz="1600" u="sng" dirty="0" err="1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feb</a:t>
            </a:r>
            <a:r>
              <a:rPr lang="en-US" sz="1600" u="sng" dirty="0">
                <a:solidFill>
                  <a:srgbClr val="0097A7"/>
                </a:solidFill>
                <a:latin typeface="Arial" charset="0"/>
                <a:cs typeface="Arial" panose="020B0604020202020204" pitchFamily="34" charset="0"/>
                <a:hlinkClick r:id="rId2" action="ppaction://hlinkfile"/>
              </a:rPr>
              <a:t>/19/mental-health-helpline-funded-by-royals-shared-users-conversations</a:t>
            </a:r>
            <a:endParaRPr lang="en-US" sz="1600" u="sng" dirty="0">
              <a:solidFill>
                <a:srgbClr val="0097A7"/>
              </a:solidFill>
              <a:latin typeface="Arial" charset="0"/>
              <a:cs typeface="Arial" panose="020B0604020202020204" pitchFamily="34" charset="0"/>
            </a:endParaRPr>
          </a:p>
          <a:p>
            <a:pPr marL="717550" lvl="2" indent="-285750"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/>
              <a:t>NLP models tend to </a:t>
            </a:r>
            <a:r>
              <a:rPr lang="en-US" sz="1600" dirty="0" err="1"/>
              <a:t>memorise</a:t>
            </a:r>
            <a:r>
              <a:rPr lang="en-US" sz="1600" dirty="0"/>
              <a:t> the training data </a:t>
            </a:r>
            <a:r>
              <a:rPr lang="en-US" sz="1600" dirty="0" smtClean="0"/>
              <a:t>and </a:t>
            </a:r>
            <a:r>
              <a:rPr lang="en-US" sz="1600" dirty="0"/>
              <a:t>can </a:t>
            </a:r>
            <a:r>
              <a:rPr lang="en-US" sz="1600" dirty="0" smtClean="0"/>
              <a:t>either:</a:t>
            </a:r>
          </a:p>
          <a:p>
            <a:pPr lvl="3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Training </a:t>
            </a:r>
            <a:r>
              <a:rPr lang="en-US" sz="1600" dirty="0">
                <a:solidFill>
                  <a:schemeClr val="bg1"/>
                </a:solidFill>
              </a:rPr>
              <a:t>data </a:t>
            </a:r>
            <a:r>
              <a:rPr lang="en-US" sz="1600" dirty="0" smtClean="0">
                <a:solidFill>
                  <a:schemeClr val="bg1"/>
                </a:solidFill>
              </a:rPr>
              <a:t>can </a:t>
            </a:r>
            <a:r>
              <a:rPr lang="en-US" sz="1600" dirty="0">
                <a:solidFill>
                  <a:schemeClr val="bg1"/>
                </a:solidFill>
              </a:rPr>
              <a:t>not be </a:t>
            </a:r>
            <a:r>
              <a:rPr lang="en-US" sz="1600" dirty="0" smtClean="0">
                <a:solidFill>
                  <a:schemeClr val="bg1"/>
                </a:solidFill>
              </a:rPr>
              <a:t>reconstructed from trainable model parameters</a:t>
            </a:r>
          </a:p>
          <a:p>
            <a:pPr lvl="3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Can </a:t>
            </a:r>
            <a:r>
              <a:rPr lang="en-US" sz="1600" dirty="0">
                <a:solidFill>
                  <a:schemeClr val="bg1"/>
                </a:solidFill>
              </a:rPr>
              <a:t>reproduce them once prompted</a:t>
            </a:r>
          </a:p>
          <a:p>
            <a:pPr lvl="1"/>
            <a:endParaRPr lang="en-US" sz="600" dirty="0" smtClean="0"/>
          </a:p>
          <a:p>
            <a:pPr lvl="1"/>
            <a:endParaRPr lang="en-US" sz="6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31800" y="326941"/>
            <a:ext cx="8280400" cy="7013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3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Privacy: Problems</a:t>
            </a:r>
            <a:endParaRPr lang="en-US" sz="2000" b="1" dirty="0"/>
          </a:p>
        </p:txBody>
      </p:sp>
      <p:pic>
        <p:nvPicPr>
          <p:cNvPr id="7170" name="Picture 2" descr="https://lh3.googleusercontent.com/DBvsVImYym4S4KzBKCnDX6819WX6Fq_RZOKTnlJSnqcTNROmTNSpQ9P3hh5L-9o_J25N8V8VQ0SAJB87Z6Hn4mEgkBR2iuCaMisiWLA7TJanXDOuecSzaxEjsZUi24Jzad8TdHIPB1FrvLrKndsO50aNTYjQskU68zwcYDqckEYNFthupILy59EtvXQ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307" y="883863"/>
            <a:ext cx="3125893" cy="1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19537" y="4245556"/>
            <a:ext cx="26589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srgbClr val="0097A7"/>
                </a:solidFill>
                <a:latin typeface="Arial" charset="0"/>
              </a:rPr>
              <a:t>https://</a:t>
            </a:r>
            <a:r>
              <a:rPr lang="en-US" sz="900" u="sng" dirty="0" err="1">
                <a:solidFill>
                  <a:srgbClr val="0097A7"/>
                </a:solidFill>
                <a:latin typeface="Arial" charset="0"/>
              </a:rPr>
              <a:t>huggingface.co</a:t>
            </a:r>
            <a:r>
              <a:rPr lang="en-US" sz="900" u="sng" dirty="0">
                <a:solidFill>
                  <a:srgbClr val="0097A7"/>
                </a:solidFill>
                <a:latin typeface="Arial" charset="0"/>
              </a:rPr>
              <a:t>/</a:t>
            </a:r>
            <a:r>
              <a:rPr lang="en-US" sz="900" u="sng" dirty="0" err="1">
                <a:solidFill>
                  <a:srgbClr val="0097A7"/>
                </a:solidFill>
                <a:latin typeface="Arial" charset="0"/>
              </a:rPr>
              <a:t>EleutherAI</a:t>
            </a:r>
            <a:r>
              <a:rPr lang="en-US" sz="900" u="sng" dirty="0">
                <a:solidFill>
                  <a:srgbClr val="0097A7"/>
                </a:solidFill>
                <a:latin typeface="Arial" charset="0"/>
              </a:rPr>
              <a:t>/gpt-neo-1.3B</a:t>
            </a:r>
            <a:endParaRPr lang="en-US" sz="900" u="sng" dirty="0">
              <a:solidFill>
                <a:srgbClr val="0097A7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6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3A9A8B-8FD3-436A-9B3D-7176B95C8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908</Words>
  <Application>Microsoft Macintosh PowerPoint</Application>
  <PresentationFormat>On-screen Show (16:9)</PresentationFormat>
  <Paragraphs>145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Gill Sans MT</vt:lpstr>
      <vt:lpstr>Arial</vt:lpstr>
      <vt:lpstr>Office Theme</vt:lpstr>
      <vt:lpstr>Principles of responsible AI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Julia Ive</cp:lastModifiedBy>
  <cp:revision>41</cp:revision>
  <cp:lastPrinted>2017-11-14T13:34:51Z</cp:lastPrinted>
  <dcterms:created xsi:type="dcterms:W3CDTF">2017-03-06T16:45:41Z</dcterms:created>
  <dcterms:modified xsi:type="dcterms:W3CDTF">2022-09-26T10:00:07Z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